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57" r:id="rId3"/>
    <p:sldId id="261" r:id="rId4"/>
    <p:sldId id="301" r:id="rId5"/>
    <p:sldId id="262" r:id="rId6"/>
    <p:sldId id="263" r:id="rId7"/>
    <p:sldId id="264" r:id="rId8"/>
    <p:sldId id="265" r:id="rId9"/>
    <p:sldId id="266" r:id="rId10"/>
    <p:sldId id="267" r:id="rId11"/>
    <p:sldId id="268" r:id="rId12"/>
    <p:sldId id="269" r:id="rId13"/>
    <p:sldId id="270" r:id="rId14"/>
    <p:sldId id="271" r:id="rId15"/>
    <p:sldId id="272" r:id="rId16"/>
    <p:sldId id="302" r:id="rId17"/>
    <p:sldId id="303" r:id="rId18"/>
    <p:sldId id="304" r:id="rId19"/>
    <p:sldId id="305" r:id="rId20"/>
    <p:sldId id="306" r:id="rId21"/>
    <p:sldId id="307" r:id="rId22"/>
    <p:sldId id="308" r:id="rId23"/>
    <p:sldId id="309" r:id="rId24"/>
    <p:sldId id="310" r:id="rId25"/>
    <p:sldId id="299" r:id="rId26"/>
    <p:sldId id="30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883"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CC1117-AF33-4A35-952C-0E99769763CB}" type="datetimeFigureOut">
              <a:rPr lang="en-US" smtClean="0"/>
              <a:t>2/10/2019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BC3D9D-5E9A-4585-A367-5C3758143790}" type="slidenum">
              <a:rPr lang="en-US" smtClean="0"/>
              <a:t>‹#›</a:t>
            </a:fld>
            <a:endParaRPr lang="en-US"/>
          </a:p>
        </p:txBody>
      </p:sp>
    </p:spTree>
    <p:extLst>
      <p:ext uri="{BB962C8B-B14F-4D97-AF65-F5344CB8AC3E}">
        <p14:creationId xmlns:p14="http://schemas.microsoft.com/office/powerpoint/2010/main" val="3721339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25EE2E-23C3-4A8E-BDA6-7954D51DBA3C}" type="datetime1">
              <a:rPr lang="en-US" smtClean="0"/>
              <a:t>2/10/2019</a:t>
            </a:fld>
            <a:endParaRPr lang="en-US"/>
          </a:p>
        </p:txBody>
      </p:sp>
      <p:sp>
        <p:nvSpPr>
          <p:cNvPr id="5" name="Footer Placeholder 4"/>
          <p:cNvSpPr>
            <a:spLocks noGrp="1"/>
          </p:cNvSpPr>
          <p:nvPr>
            <p:ph type="ftr" sz="quarter" idx="11"/>
          </p:nvPr>
        </p:nvSpPr>
        <p:spPr/>
        <p:txBody>
          <a:bodyPr/>
          <a:lstStyle/>
          <a:p>
            <a:r>
              <a:rPr lang="en-US" smtClean="0"/>
              <a:t>Jeremy Stephenson Pope Aylward Sweeney Stephenson LLP</a:t>
            </a:r>
            <a:endParaRPr lang="en-US"/>
          </a:p>
        </p:txBody>
      </p:sp>
      <p:sp>
        <p:nvSpPr>
          <p:cNvPr id="6" name="Slide Number Placeholder 5"/>
          <p:cNvSpPr>
            <a:spLocks noGrp="1"/>
          </p:cNvSpPr>
          <p:nvPr>
            <p:ph type="sldNum" sz="quarter" idx="12"/>
          </p:nvPr>
        </p:nvSpPr>
        <p:spPr/>
        <p:txBody>
          <a:bodyPr/>
          <a:lstStyle/>
          <a:p>
            <a:fld id="{C5D514E0-ABAB-4E27-A03F-0EA094CDF441}" type="slidenum">
              <a:rPr lang="en-US" smtClean="0"/>
              <a:t>‹#›</a:t>
            </a:fld>
            <a:endParaRPr lang="en-US"/>
          </a:p>
        </p:txBody>
      </p:sp>
    </p:spTree>
    <p:extLst>
      <p:ext uri="{BB962C8B-B14F-4D97-AF65-F5344CB8AC3E}">
        <p14:creationId xmlns:p14="http://schemas.microsoft.com/office/powerpoint/2010/main" val="2508581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AF323-2B8B-4B2D-B433-54A897D5AD56}" type="datetime1">
              <a:rPr lang="en-US" smtClean="0"/>
              <a:t>2/10/2019</a:t>
            </a:fld>
            <a:endParaRPr lang="en-US"/>
          </a:p>
        </p:txBody>
      </p:sp>
      <p:sp>
        <p:nvSpPr>
          <p:cNvPr id="5" name="Footer Placeholder 4"/>
          <p:cNvSpPr>
            <a:spLocks noGrp="1"/>
          </p:cNvSpPr>
          <p:nvPr>
            <p:ph type="ftr" sz="quarter" idx="11"/>
          </p:nvPr>
        </p:nvSpPr>
        <p:spPr/>
        <p:txBody>
          <a:bodyPr/>
          <a:lstStyle/>
          <a:p>
            <a:r>
              <a:rPr lang="en-US" smtClean="0"/>
              <a:t>Jeremy Stephenson Pope Aylward Sweeney Stephenson LLP</a:t>
            </a:r>
            <a:endParaRPr lang="en-US"/>
          </a:p>
        </p:txBody>
      </p:sp>
      <p:sp>
        <p:nvSpPr>
          <p:cNvPr id="6" name="Slide Number Placeholder 5"/>
          <p:cNvSpPr>
            <a:spLocks noGrp="1"/>
          </p:cNvSpPr>
          <p:nvPr>
            <p:ph type="sldNum" sz="quarter" idx="12"/>
          </p:nvPr>
        </p:nvSpPr>
        <p:spPr/>
        <p:txBody>
          <a:bodyPr/>
          <a:lstStyle/>
          <a:p>
            <a:fld id="{C5D514E0-ABAB-4E27-A03F-0EA094CDF441}" type="slidenum">
              <a:rPr lang="en-US" smtClean="0"/>
              <a:t>‹#›</a:t>
            </a:fld>
            <a:endParaRPr lang="en-US"/>
          </a:p>
        </p:txBody>
      </p:sp>
    </p:spTree>
    <p:extLst>
      <p:ext uri="{BB962C8B-B14F-4D97-AF65-F5344CB8AC3E}">
        <p14:creationId xmlns:p14="http://schemas.microsoft.com/office/powerpoint/2010/main" val="28540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4C24C-E7B7-43F0-A37B-A577610DCF1A}" type="datetime1">
              <a:rPr lang="en-US" smtClean="0"/>
              <a:t>2/10/2019</a:t>
            </a:fld>
            <a:endParaRPr lang="en-US"/>
          </a:p>
        </p:txBody>
      </p:sp>
      <p:sp>
        <p:nvSpPr>
          <p:cNvPr id="5" name="Footer Placeholder 4"/>
          <p:cNvSpPr>
            <a:spLocks noGrp="1"/>
          </p:cNvSpPr>
          <p:nvPr>
            <p:ph type="ftr" sz="quarter" idx="11"/>
          </p:nvPr>
        </p:nvSpPr>
        <p:spPr/>
        <p:txBody>
          <a:bodyPr/>
          <a:lstStyle/>
          <a:p>
            <a:r>
              <a:rPr lang="en-US" smtClean="0"/>
              <a:t>Jeremy Stephenson Pope Aylward Sweeney Stephenson LLP</a:t>
            </a:r>
            <a:endParaRPr lang="en-US"/>
          </a:p>
        </p:txBody>
      </p:sp>
      <p:sp>
        <p:nvSpPr>
          <p:cNvPr id="6" name="Slide Number Placeholder 5"/>
          <p:cNvSpPr>
            <a:spLocks noGrp="1"/>
          </p:cNvSpPr>
          <p:nvPr>
            <p:ph type="sldNum" sz="quarter" idx="12"/>
          </p:nvPr>
        </p:nvSpPr>
        <p:spPr/>
        <p:txBody>
          <a:bodyPr/>
          <a:lstStyle/>
          <a:p>
            <a:fld id="{C5D514E0-ABAB-4E27-A03F-0EA094CDF441}" type="slidenum">
              <a:rPr lang="en-US" smtClean="0"/>
              <a:t>‹#›</a:t>
            </a:fld>
            <a:endParaRPr lang="en-US"/>
          </a:p>
        </p:txBody>
      </p:sp>
    </p:spTree>
    <p:extLst>
      <p:ext uri="{BB962C8B-B14F-4D97-AF65-F5344CB8AC3E}">
        <p14:creationId xmlns:p14="http://schemas.microsoft.com/office/powerpoint/2010/main" val="1903474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67F092-AABB-4C69-AEFA-F27977241270}" type="datetime1">
              <a:rPr lang="en-US" smtClean="0"/>
              <a:t>2/10/2019</a:t>
            </a:fld>
            <a:endParaRPr lang="en-US"/>
          </a:p>
        </p:txBody>
      </p:sp>
      <p:sp>
        <p:nvSpPr>
          <p:cNvPr id="5" name="Footer Placeholder 4"/>
          <p:cNvSpPr>
            <a:spLocks noGrp="1"/>
          </p:cNvSpPr>
          <p:nvPr>
            <p:ph type="ftr" sz="quarter" idx="11"/>
          </p:nvPr>
        </p:nvSpPr>
        <p:spPr/>
        <p:txBody>
          <a:bodyPr/>
          <a:lstStyle/>
          <a:p>
            <a:r>
              <a:rPr lang="en-US" smtClean="0"/>
              <a:t>Jeremy Stephenson Pope Aylward Sweeney Stephenson LLP</a:t>
            </a:r>
            <a:endParaRPr lang="en-US"/>
          </a:p>
        </p:txBody>
      </p:sp>
      <p:sp>
        <p:nvSpPr>
          <p:cNvPr id="6" name="Slide Number Placeholder 5"/>
          <p:cNvSpPr>
            <a:spLocks noGrp="1"/>
          </p:cNvSpPr>
          <p:nvPr>
            <p:ph type="sldNum" sz="quarter" idx="12"/>
          </p:nvPr>
        </p:nvSpPr>
        <p:spPr/>
        <p:txBody>
          <a:bodyPr/>
          <a:lstStyle/>
          <a:p>
            <a:fld id="{C5D514E0-ABAB-4E27-A03F-0EA094CDF441}" type="slidenum">
              <a:rPr lang="en-US" smtClean="0"/>
              <a:t>‹#›</a:t>
            </a:fld>
            <a:endParaRPr lang="en-US"/>
          </a:p>
        </p:txBody>
      </p:sp>
    </p:spTree>
    <p:extLst>
      <p:ext uri="{BB962C8B-B14F-4D97-AF65-F5344CB8AC3E}">
        <p14:creationId xmlns:p14="http://schemas.microsoft.com/office/powerpoint/2010/main" val="4152566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2F0A7C-AC8C-4331-B354-E680740DBC23}" type="datetime1">
              <a:rPr lang="en-US" smtClean="0"/>
              <a:t>2/10/2019</a:t>
            </a:fld>
            <a:endParaRPr lang="en-US"/>
          </a:p>
        </p:txBody>
      </p:sp>
      <p:sp>
        <p:nvSpPr>
          <p:cNvPr id="5" name="Footer Placeholder 4"/>
          <p:cNvSpPr>
            <a:spLocks noGrp="1"/>
          </p:cNvSpPr>
          <p:nvPr>
            <p:ph type="ftr" sz="quarter" idx="11"/>
          </p:nvPr>
        </p:nvSpPr>
        <p:spPr/>
        <p:txBody>
          <a:bodyPr/>
          <a:lstStyle/>
          <a:p>
            <a:r>
              <a:rPr lang="en-US" smtClean="0"/>
              <a:t>Jeremy Stephenson Pope Aylward Sweeney Stephenson LLP</a:t>
            </a:r>
            <a:endParaRPr lang="en-US"/>
          </a:p>
        </p:txBody>
      </p:sp>
      <p:sp>
        <p:nvSpPr>
          <p:cNvPr id="6" name="Slide Number Placeholder 5"/>
          <p:cNvSpPr>
            <a:spLocks noGrp="1"/>
          </p:cNvSpPr>
          <p:nvPr>
            <p:ph type="sldNum" sz="quarter" idx="12"/>
          </p:nvPr>
        </p:nvSpPr>
        <p:spPr/>
        <p:txBody>
          <a:bodyPr/>
          <a:lstStyle/>
          <a:p>
            <a:fld id="{C5D514E0-ABAB-4E27-A03F-0EA094CDF441}" type="slidenum">
              <a:rPr lang="en-US" smtClean="0"/>
              <a:t>‹#›</a:t>
            </a:fld>
            <a:endParaRPr lang="en-US"/>
          </a:p>
        </p:txBody>
      </p:sp>
    </p:spTree>
    <p:extLst>
      <p:ext uri="{BB962C8B-B14F-4D97-AF65-F5344CB8AC3E}">
        <p14:creationId xmlns:p14="http://schemas.microsoft.com/office/powerpoint/2010/main" val="371341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134526-DCAF-448F-9656-EBA6877790EA}" type="datetime1">
              <a:rPr lang="en-US" smtClean="0"/>
              <a:t>2/10/2019</a:t>
            </a:fld>
            <a:endParaRPr lang="en-US"/>
          </a:p>
        </p:txBody>
      </p:sp>
      <p:sp>
        <p:nvSpPr>
          <p:cNvPr id="6" name="Footer Placeholder 5"/>
          <p:cNvSpPr>
            <a:spLocks noGrp="1"/>
          </p:cNvSpPr>
          <p:nvPr>
            <p:ph type="ftr" sz="quarter" idx="11"/>
          </p:nvPr>
        </p:nvSpPr>
        <p:spPr/>
        <p:txBody>
          <a:bodyPr/>
          <a:lstStyle/>
          <a:p>
            <a:r>
              <a:rPr lang="en-US" smtClean="0"/>
              <a:t>Jeremy Stephenson Pope Aylward Sweeney Stephenson LLP</a:t>
            </a:r>
            <a:endParaRPr lang="en-US"/>
          </a:p>
        </p:txBody>
      </p:sp>
      <p:sp>
        <p:nvSpPr>
          <p:cNvPr id="7" name="Slide Number Placeholder 6"/>
          <p:cNvSpPr>
            <a:spLocks noGrp="1"/>
          </p:cNvSpPr>
          <p:nvPr>
            <p:ph type="sldNum" sz="quarter" idx="12"/>
          </p:nvPr>
        </p:nvSpPr>
        <p:spPr/>
        <p:txBody>
          <a:bodyPr/>
          <a:lstStyle/>
          <a:p>
            <a:fld id="{C5D514E0-ABAB-4E27-A03F-0EA094CDF441}" type="slidenum">
              <a:rPr lang="en-US" smtClean="0"/>
              <a:t>‹#›</a:t>
            </a:fld>
            <a:endParaRPr lang="en-US"/>
          </a:p>
        </p:txBody>
      </p:sp>
    </p:spTree>
    <p:extLst>
      <p:ext uri="{BB962C8B-B14F-4D97-AF65-F5344CB8AC3E}">
        <p14:creationId xmlns:p14="http://schemas.microsoft.com/office/powerpoint/2010/main" val="1056473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63FFB3-E789-4198-8CAB-CE51A519F608}" type="datetime1">
              <a:rPr lang="en-US" smtClean="0"/>
              <a:t>2/10/2019</a:t>
            </a:fld>
            <a:endParaRPr lang="en-US"/>
          </a:p>
        </p:txBody>
      </p:sp>
      <p:sp>
        <p:nvSpPr>
          <p:cNvPr id="8" name="Footer Placeholder 7"/>
          <p:cNvSpPr>
            <a:spLocks noGrp="1"/>
          </p:cNvSpPr>
          <p:nvPr>
            <p:ph type="ftr" sz="quarter" idx="11"/>
          </p:nvPr>
        </p:nvSpPr>
        <p:spPr/>
        <p:txBody>
          <a:bodyPr/>
          <a:lstStyle/>
          <a:p>
            <a:r>
              <a:rPr lang="en-US" smtClean="0"/>
              <a:t>Jeremy Stephenson Pope Aylward Sweeney Stephenson LLP</a:t>
            </a:r>
            <a:endParaRPr lang="en-US"/>
          </a:p>
        </p:txBody>
      </p:sp>
      <p:sp>
        <p:nvSpPr>
          <p:cNvPr id="9" name="Slide Number Placeholder 8"/>
          <p:cNvSpPr>
            <a:spLocks noGrp="1"/>
          </p:cNvSpPr>
          <p:nvPr>
            <p:ph type="sldNum" sz="quarter" idx="12"/>
          </p:nvPr>
        </p:nvSpPr>
        <p:spPr/>
        <p:txBody>
          <a:bodyPr/>
          <a:lstStyle/>
          <a:p>
            <a:fld id="{C5D514E0-ABAB-4E27-A03F-0EA094CDF441}" type="slidenum">
              <a:rPr lang="en-US" smtClean="0"/>
              <a:t>‹#›</a:t>
            </a:fld>
            <a:endParaRPr lang="en-US"/>
          </a:p>
        </p:txBody>
      </p:sp>
    </p:spTree>
    <p:extLst>
      <p:ext uri="{BB962C8B-B14F-4D97-AF65-F5344CB8AC3E}">
        <p14:creationId xmlns:p14="http://schemas.microsoft.com/office/powerpoint/2010/main" val="1746002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699BA9-9818-4C5E-8416-B3E7155A8A2D}" type="datetime1">
              <a:rPr lang="en-US" smtClean="0"/>
              <a:t>2/10/2019</a:t>
            </a:fld>
            <a:endParaRPr lang="en-US"/>
          </a:p>
        </p:txBody>
      </p:sp>
      <p:sp>
        <p:nvSpPr>
          <p:cNvPr id="4" name="Footer Placeholder 3"/>
          <p:cNvSpPr>
            <a:spLocks noGrp="1"/>
          </p:cNvSpPr>
          <p:nvPr>
            <p:ph type="ftr" sz="quarter" idx="11"/>
          </p:nvPr>
        </p:nvSpPr>
        <p:spPr/>
        <p:txBody>
          <a:bodyPr/>
          <a:lstStyle/>
          <a:p>
            <a:r>
              <a:rPr lang="en-US" smtClean="0"/>
              <a:t>Jeremy Stephenson Pope Aylward Sweeney Stephenson LLP</a:t>
            </a:r>
            <a:endParaRPr lang="en-US"/>
          </a:p>
        </p:txBody>
      </p:sp>
      <p:sp>
        <p:nvSpPr>
          <p:cNvPr id="5" name="Slide Number Placeholder 4"/>
          <p:cNvSpPr>
            <a:spLocks noGrp="1"/>
          </p:cNvSpPr>
          <p:nvPr>
            <p:ph type="sldNum" sz="quarter" idx="12"/>
          </p:nvPr>
        </p:nvSpPr>
        <p:spPr/>
        <p:txBody>
          <a:bodyPr/>
          <a:lstStyle/>
          <a:p>
            <a:fld id="{C5D514E0-ABAB-4E27-A03F-0EA094CDF441}" type="slidenum">
              <a:rPr lang="en-US" smtClean="0"/>
              <a:t>‹#›</a:t>
            </a:fld>
            <a:endParaRPr lang="en-US"/>
          </a:p>
        </p:txBody>
      </p:sp>
    </p:spTree>
    <p:extLst>
      <p:ext uri="{BB962C8B-B14F-4D97-AF65-F5344CB8AC3E}">
        <p14:creationId xmlns:p14="http://schemas.microsoft.com/office/powerpoint/2010/main" val="2657885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C4CDB-22BA-411E-96E9-DC86485EDF1B}" type="datetime1">
              <a:rPr lang="en-US" smtClean="0"/>
              <a:t>2/10/2019</a:t>
            </a:fld>
            <a:endParaRPr lang="en-US"/>
          </a:p>
        </p:txBody>
      </p:sp>
      <p:sp>
        <p:nvSpPr>
          <p:cNvPr id="3" name="Footer Placeholder 2"/>
          <p:cNvSpPr>
            <a:spLocks noGrp="1"/>
          </p:cNvSpPr>
          <p:nvPr>
            <p:ph type="ftr" sz="quarter" idx="11"/>
          </p:nvPr>
        </p:nvSpPr>
        <p:spPr/>
        <p:txBody>
          <a:bodyPr/>
          <a:lstStyle/>
          <a:p>
            <a:r>
              <a:rPr lang="en-US" smtClean="0"/>
              <a:t>Jeremy Stephenson Pope Aylward Sweeney Stephenson LLP</a:t>
            </a:r>
            <a:endParaRPr lang="en-US"/>
          </a:p>
        </p:txBody>
      </p:sp>
      <p:sp>
        <p:nvSpPr>
          <p:cNvPr id="4" name="Slide Number Placeholder 3"/>
          <p:cNvSpPr>
            <a:spLocks noGrp="1"/>
          </p:cNvSpPr>
          <p:nvPr>
            <p:ph type="sldNum" sz="quarter" idx="12"/>
          </p:nvPr>
        </p:nvSpPr>
        <p:spPr/>
        <p:txBody>
          <a:bodyPr/>
          <a:lstStyle/>
          <a:p>
            <a:fld id="{C5D514E0-ABAB-4E27-A03F-0EA094CDF441}" type="slidenum">
              <a:rPr lang="en-US" smtClean="0"/>
              <a:t>‹#›</a:t>
            </a:fld>
            <a:endParaRPr lang="en-US"/>
          </a:p>
        </p:txBody>
      </p:sp>
    </p:spTree>
    <p:extLst>
      <p:ext uri="{BB962C8B-B14F-4D97-AF65-F5344CB8AC3E}">
        <p14:creationId xmlns:p14="http://schemas.microsoft.com/office/powerpoint/2010/main" val="1284451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8A11EF-40FE-49CE-9B2B-6DEA566A3068}" type="datetime1">
              <a:rPr lang="en-US" smtClean="0"/>
              <a:t>2/10/2019</a:t>
            </a:fld>
            <a:endParaRPr lang="en-US"/>
          </a:p>
        </p:txBody>
      </p:sp>
      <p:sp>
        <p:nvSpPr>
          <p:cNvPr id="6" name="Footer Placeholder 5"/>
          <p:cNvSpPr>
            <a:spLocks noGrp="1"/>
          </p:cNvSpPr>
          <p:nvPr>
            <p:ph type="ftr" sz="quarter" idx="11"/>
          </p:nvPr>
        </p:nvSpPr>
        <p:spPr/>
        <p:txBody>
          <a:bodyPr/>
          <a:lstStyle/>
          <a:p>
            <a:r>
              <a:rPr lang="en-US" smtClean="0"/>
              <a:t>Jeremy Stephenson Pope Aylward Sweeney Stephenson LLP</a:t>
            </a:r>
            <a:endParaRPr lang="en-US"/>
          </a:p>
        </p:txBody>
      </p:sp>
      <p:sp>
        <p:nvSpPr>
          <p:cNvPr id="7" name="Slide Number Placeholder 6"/>
          <p:cNvSpPr>
            <a:spLocks noGrp="1"/>
          </p:cNvSpPr>
          <p:nvPr>
            <p:ph type="sldNum" sz="quarter" idx="12"/>
          </p:nvPr>
        </p:nvSpPr>
        <p:spPr/>
        <p:txBody>
          <a:bodyPr/>
          <a:lstStyle/>
          <a:p>
            <a:fld id="{C5D514E0-ABAB-4E27-A03F-0EA094CDF441}" type="slidenum">
              <a:rPr lang="en-US" smtClean="0"/>
              <a:t>‹#›</a:t>
            </a:fld>
            <a:endParaRPr lang="en-US"/>
          </a:p>
        </p:txBody>
      </p:sp>
    </p:spTree>
    <p:extLst>
      <p:ext uri="{BB962C8B-B14F-4D97-AF65-F5344CB8AC3E}">
        <p14:creationId xmlns:p14="http://schemas.microsoft.com/office/powerpoint/2010/main" val="271643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505954-852B-4EC7-A6E2-751D2D8C94D4}" type="datetime1">
              <a:rPr lang="en-US" smtClean="0"/>
              <a:t>2/10/2019</a:t>
            </a:fld>
            <a:endParaRPr lang="en-US"/>
          </a:p>
        </p:txBody>
      </p:sp>
      <p:sp>
        <p:nvSpPr>
          <p:cNvPr id="6" name="Footer Placeholder 5"/>
          <p:cNvSpPr>
            <a:spLocks noGrp="1"/>
          </p:cNvSpPr>
          <p:nvPr>
            <p:ph type="ftr" sz="quarter" idx="11"/>
          </p:nvPr>
        </p:nvSpPr>
        <p:spPr/>
        <p:txBody>
          <a:bodyPr/>
          <a:lstStyle/>
          <a:p>
            <a:r>
              <a:rPr lang="en-US" smtClean="0"/>
              <a:t>Jeremy Stephenson Pope Aylward Sweeney Stephenson LLP</a:t>
            </a:r>
            <a:endParaRPr lang="en-US"/>
          </a:p>
        </p:txBody>
      </p:sp>
      <p:sp>
        <p:nvSpPr>
          <p:cNvPr id="7" name="Slide Number Placeholder 6"/>
          <p:cNvSpPr>
            <a:spLocks noGrp="1"/>
          </p:cNvSpPr>
          <p:nvPr>
            <p:ph type="sldNum" sz="quarter" idx="12"/>
          </p:nvPr>
        </p:nvSpPr>
        <p:spPr/>
        <p:txBody>
          <a:bodyPr/>
          <a:lstStyle/>
          <a:p>
            <a:fld id="{C5D514E0-ABAB-4E27-A03F-0EA094CDF441}" type="slidenum">
              <a:rPr lang="en-US" smtClean="0"/>
              <a:t>‹#›</a:t>
            </a:fld>
            <a:endParaRPr lang="en-US"/>
          </a:p>
        </p:txBody>
      </p:sp>
    </p:spTree>
    <p:extLst>
      <p:ext uri="{BB962C8B-B14F-4D97-AF65-F5344CB8AC3E}">
        <p14:creationId xmlns:p14="http://schemas.microsoft.com/office/powerpoint/2010/main" val="514231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8863CC-3E30-4A53-B111-29E28A177794}" type="datetime1">
              <a:rPr lang="en-US" smtClean="0"/>
              <a:t>2/10/2019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Jeremy Stephenson Pope Aylward Sweeney Stephenson LLP</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514E0-ABAB-4E27-A03F-0EA094CDF441}" type="slidenum">
              <a:rPr lang="en-US" smtClean="0"/>
              <a:t>‹#›</a:t>
            </a:fld>
            <a:endParaRPr lang="en-US"/>
          </a:p>
        </p:txBody>
      </p:sp>
    </p:spTree>
    <p:extLst>
      <p:ext uri="{BB962C8B-B14F-4D97-AF65-F5344CB8AC3E}">
        <p14:creationId xmlns:p14="http://schemas.microsoft.com/office/powerpoint/2010/main" val="3596653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jstephenson@passlawyers.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labor.nc.gov/workplace-rights/drug-testin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jstephenson@passlawyers.co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371600" y="4876800"/>
            <a:ext cx="6400800" cy="304800"/>
          </a:xfrm>
        </p:spPr>
        <p:txBody>
          <a:bodyPr>
            <a:normAutofit fontScale="47500" lnSpcReduction="20000"/>
          </a:bodyPr>
          <a:lstStyle/>
          <a:p>
            <a:endParaRPr lang="en-US" dirty="0"/>
          </a:p>
        </p:txBody>
      </p:sp>
      <p:pic>
        <p:nvPicPr>
          <p:cNvPr id="1026" name="Picture 2" descr="C:\Users\jstephenson\Desktop\PASSLogoV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143000"/>
            <a:ext cx="739140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6983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“Record of disability”</a:t>
            </a:r>
          </a:p>
          <a:p>
            <a:r>
              <a:rPr lang="en-US" dirty="0" smtClean="0"/>
              <a:t>“Regarded as disabled”:</a:t>
            </a:r>
          </a:p>
          <a:p>
            <a:r>
              <a:rPr lang="en-US" dirty="0" smtClean="0"/>
              <a:t>Does not have substantial limitation, but treated as such</a:t>
            </a:r>
          </a:p>
          <a:p>
            <a:r>
              <a:rPr lang="en-US" dirty="0" smtClean="0"/>
              <a:t>Has impairment, but only as a result of treatment by others</a:t>
            </a:r>
          </a:p>
          <a:p>
            <a:r>
              <a:rPr lang="en-US" dirty="0" smtClean="0"/>
              <a:t>A burn victim, or someone referred to as crippled or handicapped</a:t>
            </a:r>
          </a:p>
          <a:p>
            <a:r>
              <a:rPr lang="en-US" dirty="0" smtClean="0"/>
              <a:t>How can you accommodate someone who is not disabled? </a:t>
            </a:r>
          </a:p>
          <a:p>
            <a:endParaRPr lang="en-US" dirty="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4053374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lstStyle/>
          <a:p>
            <a:pPr marL="0" indent="0">
              <a:buNone/>
            </a:pPr>
            <a:r>
              <a:rPr lang="en-US" dirty="0" smtClean="0"/>
              <a:t>“Essential Job Function”…</a:t>
            </a:r>
          </a:p>
          <a:p>
            <a:pPr marL="0" indent="0">
              <a:buNone/>
            </a:pPr>
            <a:r>
              <a:rPr lang="en-US" dirty="0" smtClean="0"/>
              <a:t>Does the job exist to perform a specific function? </a:t>
            </a:r>
          </a:p>
          <a:p>
            <a:pPr marL="0" indent="0">
              <a:buNone/>
            </a:pPr>
            <a:r>
              <a:rPr lang="en-US" dirty="0" smtClean="0"/>
              <a:t>Who else can perform the specified function? </a:t>
            </a:r>
          </a:p>
          <a:p>
            <a:pPr marL="0" indent="0">
              <a:buNone/>
            </a:pPr>
            <a:r>
              <a:rPr lang="en-US" dirty="0" smtClean="0"/>
              <a:t>What skills are required to perform the function?</a:t>
            </a:r>
          </a:p>
          <a:p>
            <a:pPr marL="0" indent="0">
              <a:buNone/>
            </a:pPr>
            <a:endParaRPr lang="en-US" dirty="0" smtClean="0"/>
          </a:p>
          <a:p>
            <a:pPr marL="0" indent="0">
              <a:buNone/>
            </a:pPr>
            <a:r>
              <a:rPr lang="en-US" dirty="0" smtClean="0"/>
              <a:t>Hint: Accurate job descriptions! </a:t>
            </a:r>
            <a:endParaRPr lang="en-US" dirty="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437333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a:t>
            </a:r>
            <a:r>
              <a:rPr lang="en-US" b="1" dirty="0" smtClean="0"/>
              <a:t>Reasonable accommodation</a:t>
            </a:r>
            <a:r>
              <a:rPr lang="en-US" dirty="0" smtClean="0"/>
              <a:t>” may include: </a:t>
            </a:r>
          </a:p>
          <a:p>
            <a:pPr marL="0" indent="0" algn="just">
              <a:buNone/>
            </a:pPr>
            <a:r>
              <a:rPr lang="en-US" dirty="0" smtClean="0"/>
              <a:t>    •  Making existing facilities used by employees readily accessible to and usable by individuals with disabilities; or</a:t>
            </a:r>
          </a:p>
          <a:p>
            <a:pPr marL="0" indent="0" algn="just">
              <a:buNone/>
            </a:pPr>
            <a:r>
              <a:rPr lang="en-US" dirty="0" smtClean="0"/>
              <a:t>    •  Job restructuring, part-time or modified work schedules, reassignment to a vacant position, acquisition or modification of equipment or devices, appropriate adjustment of examinations, training materials or policies, the provisions of qualified readers or interpreters, and other similar accommodations for individuals with disabilities. </a:t>
            </a:r>
            <a:endParaRPr lang="en-US" dirty="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4217714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a:t>
            </a:r>
            <a:r>
              <a:rPr lang="en-US" b="1" dirty="0" smtClean="0"/>
              <a:t>Reasonable accommodation</a:t>
            </a:r>
            <a:r>
              <a:rPr lang="en-US" dirty="0" smtClean="0"/>
              <a:t>” may include: </a:t>
            </a:r>
          </a:p>
          <a:p>
            <a:pPr marL="0" indent="0" algn="just">
              <a:buNone/>
            </a:pPr>
            <a:r>
              <a:rPr lang="en-US" dirty="0" smtClean="0"/>
              <a:t>Examples: </a:t>
            </a:r>
          </a:p>
          <a:p>
            <a:pPr algn="just"/>
            <a:r>
              <a:rPr lang="en-US" dirty="0" smtClean="0"/>
              <a:t>Modify work environment;</a:t>
            </a:r>
          </a:p>
          <a:p>
            <a:pPr algn="just"/>
            <a:r>
              <a:rPr lang="en-US" dirty="0" smtClean="0"/>
              <a:t>Modify application process; or</a:t>
            </a:r>
          </a:p>
          <a:p>
            <a:pPr algn="just"/>
            <a:r>
              <a:rPr lang="en-US" dirty="0" smtClean="0"/>
              <a:t>Job restructuring, reassignment to vacant position, acquisition or modification of equipment.</a:t>
            </a:r>
          </a:p>
          <a:p>
            <a:pPr marL="0" indent="0" algn="just">
              <a:buNone/>
            </a:pPr>
            <a:endParaRPr lang="en-US" dirty="0" smtClean="0"/>
          </a:p>
          <a:p>
            <a:pPr marL="0" indent="0" algn="just">
              <a:buNone/>
            </a:pPr>
            <a:r>
              <a:rPr lang="en-US" dirty="0" smtClean="0"/>
              <a:t>NOTE: Reasonable Accommodation can be almost anything.</a:t>
            </a:r>
          </a:p>
          <a:p>
            <a:pPr marL="0" indent="0" algn="just">
              <a:buNone/>
            </a:pPr>
            <a:endParaRPr lang="en-US" dirty="0" smtClean="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4209864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a:t>
            </a:r>
            <a:r>
              <a:rPr lang="en-US" b="1" dirty="0" smtClean="0"/>
              <a:t>Reasonable accommodation</a:t>
            </a:r>
            <a:r>
              <a:rPr lang="en-US" dirty="0" smtClean="0"/>
              <a:t>”</a:t>
            </a:r>
          </a:p>
          <a:p>
            <a:pPr>
              <a:spcBef>
                <a:spcPts val="1200"/>
              </a:spcBef>
              <a:spcAft>
                <a:spcPts val="1200"/>
              </a:spcAft>
              <a:buFontTx/>
              <a:buChar char="•"/>
            </a:pPr>
            <a:r>
              <a:rPr lang="en-US" altLang="en-US" dirty="0"/>
              <a:t>May be obvious;</a:t>
            </a:r>
          </a:p>
          <a:p>
            <a:pPr>
              <a:spcBef>
                <a:spcPts val="1200"/>
              </a:spcBef>
              <a:spcAft>
                <a:spcPts val="1200"/>
              </a:spcAft>
              <a:buFontTx/>
              <a:buChar char="•"/>
            </a:pPr>
            <a:r>
              <a:rPr lang="en-US" altLang="en-US" dirty="0"/>
              <a:t>Employee may suggest it; or</a:t>
            </a:r>
          </a:p>
          <a:p>
            <a:pPr>
              <a:spcBef>
                <a:spcPts val="1200"/>
              </a:spcBef>
              <a:spcAft>
                <a:spcPts val="1200"/>
              </a:spcAft>
              <a:buFontTx/>
              <a:buChar char="•"/>
            </a:pPr>
            <a:r>
              <a:rPr lang="en-US" altLang="en-US" b="1" i="1" u="sng" dirty="0"/>
              <a:t>Employer</a:t>
            </a:r>
            <a:r>
              <a:rPr lang="en-US" altLang="en-US" b="1" i="1" dirty="0"/>
              <a:t> </a:t>
            </a:r>
            <a:r>
              <a:rPr lang="en-US" altLang="en-US" b="1" i="1" u="sng" dirty="0"/>
              <a:t>must</a:t>
            </a:r>
            <a:r>
              <a:rPr lang="en-US" altLang="en-US" b="1" i="1" dirty="0"/>
              <a:t> </a:t>
            </a:r>
            <a:r>
              <a:rPr lang="en-US" altLang="en-US" b="1" i="1" u="sng" dirty="0"/>
              <a:t>inquire:</a:t>
            </a:r>
          </a:p>
          <a:p>
            <a:pPr lvl="1">
              <a:lnSpc>
                <a:spcPct val="100000"/>
              </a:lnSpc>
              <a:spcBef>
                <a:spcPts val="1200"/>
              </a:spcBef>
              <a:spcAft>
                <a:spcPts val="1200"/>
              </a:spcAft>
            </a:pPr>
            <a:r>
              <a:rPr lang="en-US" altLang="en-US" dirty="0"/>
              <a:t>Informal consultation with applicant/employees regarding essential job functions and possible accommodations</a:t>
            </a:r>
          </a:p>
          <a:p>
            <a:pPr lvl="1">
              <a:lnSpc>
                <a:spcPct val="100000"/>
              </a:lnSpc>
              <a:spcBef>
                <a:spcPts val="1200"/>
              </a:spcBef>
              <a:spcAft>
                <a:spcPts val="1200"/>
              </a:spcAft>
            </a:pPr>
            <a:r>
              <a:rPr lang="en-US" altLang="en-US" dirty="0"/>
              <a:t>Seek help </a:t>
            </a:r>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1075011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b="1" dirty="0" smtClean="0"/>
              <a:t>Undue Hardship</a:t>
            </a:r>
            <a:r>
              <a:rPr lang="en-US" dirty="0" smtClean="0"/>
              <a:t>”…</a:t>
            </a:r>
          </a:p>
          <a:p>
            <a:pPr>
              <a:lnSpc>
                <a:spcPct val="90000"/>
              </a:lnSpc>
              <a:buFont typeface="Wingdings" panose="05000000000000000000" pitchFamily="2" charset="2"/>
              <a:buNone/>
            </a:pPr>
            <a:r>
              <a:rPr lang="en-US" altLang="en-US" sz="2800" dirty="0"/>
              <a:t>Significant difficulty or expense based on the following:</a:t>
            </a:r>
          </a:p>
          <a:p>
            <a:pPr lvl="2">
              <a:lnSpc>
                <a:spcPct val="150000"/>
              </a:lnSpc>
              <a:buFontTx/>
              <a:buChar char="•"/>
            </a:pPr>
            <a:r>
              <a:rPr lang="en-US" altLang="en-US" sz="2800" dirty="0" smtClean="0"/>
              <a:t>Size </a:t>
            </a:r>
            <a:r>
              <a:rPr lang="en-US" altLang="en-US" sz="2800" dirty="0"/>
              <a:t>of employer</a:t>
            </a:r>
          </a:p>
          <a:p>
            <a:pPr lvl="2">
              <a:lnSpc>
                <a:spcPct val="150000"/>
              </a:lnSpc>
              <a:buFontTx/>
              <a:buChar char="•"/>
            </a:pPr>
            <a:r>
              <a:rPr lang="en-US" altLang="en-US" sz="2800" dirty="0"/>
              <a:t>Number of employees</a:t>
            </a:r>
          </a:p>
          <a:p>
            <a:pPr lvl="2">
              <a:lnSpc>
                <a:spcPct val="150000"/>
              </a:lnSpc>
              <a:buFontTx/>
              <a:buChar char="•"/>
            </a:pPr>
            <a:r>
              <a:rPr lang="en-US" altLang="en-US" sz="2800" dirty="0"/>
              <a:t>Revenues</a:t>
            </a:r>
          </a:p>
          <a:p>
            <a:pPr lvl="2">
              <a:lnSpc>
                <a:spcPct val="150000"/>
              </a:lnSpc>
              <a:buFontTx/>
              <a:buChar char="•"/>
            </a:pPr>
            <a:r>
              <a:rPr lang="en-US" altLang="en-US" sz="2800" dirty="0"/>
              <a:t>Type of facility</a:t>
            </a:r>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3709091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a:t>The ADA does not protect an individual who currently engages in the illegal use of drugs</a:t>
            </a:r>
            <a:r>
              <a:rPr lang="en-US" dirty="0" smtClean="0"/>
              <a:t>, </a:t>
            </a:r>
            <a:r>
              <a:rPr lang="en-US" dirty="0"/>
              <a:t>but may protect a recovered drug addict who is no longer engaging in the illegal use of drugs, who can meet the other requirements of the definition of “disability</a:t>
            </a:r>
            <a:r>
              <a:rPr lang="en-US" dirty="0" smtClean="0"/>
              <a:t>,” </a:t>
            </a:r>
            <a:r>
              <a:rPr lang="en-US" dirty="0"/>
              <a:t>and who is “qualified.”</a:t>
            </a:r>
            <a:endParaRPr lang="en-US" altLang="en-US" sz="2800" dirty="0"/>
          </a:p>
          <a:p>
            <a:pPr marL="0" indent="0">
              <a:buNone/>
            </a:pPr>
            <a:endParaRPr lang="en-US" altLang="en-US" sz="2800"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1266643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Employers may </a:t>
            </a:r>
            <a:r>
              <a:rPr lang="en-US" dirty="0"/>
              <a:t>require </a:t>
            </a:r>
            <a:r>
              <a:rPr lang="en-US" dirty="0" smtClean="0"/>
              <a:t>employees </a:t>
            </a:r>
            <a:r>
              <a:rPr lang="en-US" dirty="0"/>
              <a:t>who </a:t>
            </a:r>
            <a:r>
              <a:rPr lang="en-US" dirty="0" smtClean="0"/>
              <a:t>are alcoholic or use drugs </a:t>
            </a:r>
            <a:r>
              <a:rPr lang="en-US" dirty="0"/>
              <a:t>to meet the same standards of performance and behavior as other employees</a:t>
            </a:r>
            <a:r>
              <a:rPr lang="en-US" dirty="0" smtClean="0"/>
              <a:t>.</a:t>
            </a:r>
          </a:p>
          <a:p>
            <a:pPr marL="0" indent="0">
              <a:buNone/>
            </a:pPr>
            <a:endParaRPr lang="en-US" altLang="en-US" sz="2800" dirty="0"/>
          </a:p>
          <a:p>
            <a:pPr marL="0" indent="0">
              <a:buNone/>
            </a:pPr>
            <a:r>
              <a:rPr lang="en-US" altLang="en-US" sz="2800" dirty="0" smtClean="0"/>
              <a:t>Poor </a:t>
            </a:r>
            <a:r>
              <a:rPr lang="en-US" altLang="en-US" sz="2800" dirty="0"/>
              <a:t>job performance or unsatisfactory behavior </a:t>
            </a:r>
            <a:r>
              <a:rPr lang="en-US" altLang="en-US" sz="2800" dirty="0" smtClean="0"/>
              <a:t>such </a:t>
            </a:r>
            <a:r>
              <a:rPr lang="en-US" altLang="en-US" sz="2800" dirty="0"/>
              <a:t>as absenteeism, tardiness, insubordination, or on-the-job </a:t>
            </a:r>
            <a:r>
              <a:rPr lang="en-US" altLang="en-US" sz="2800" dirty="0" smtClean="0"/>
              <a:t>accidents </a:t>
            </a:r>
            <a:r>
              <a:rPr lang="en-US" altLang="en-US" sz="2800" dirty="0"/>
              <a:t>related to an employee’s alcoholism or illegal use of drugs need not be tolerated if similar performance or conduct would not be acceptable for other employees.</a:t>
            </a:r>
            <a:endParaRPr lang="en-US" altLang="en-US" sz="2800"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1340973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Employers may </a:t>
            </a:r>
            <a:r>
              <a:rPr lang="en-US" dirty="0"/>
              <a:t>require </a:t>
            </a:r>
            <a:r>
              <a:rPr lang="en-US" dirty="0" smtClean="0"/>
              <a:t>employees </a:t>
            </a:r>
            <a:r>
              <a:rPr lang="en-US" dirty="0"/>
              <a:t>who </a:t>
            </a:r>
            <a:r>
              <a:rPr lang="en-US" dirty="0" smtClean="0"/>
              <a:t>are alcoholic or use drugs </a:t>
            </a:r>
            <a:r>
              <a:rPr lang="en-US" dirty="0"/>
              <a:t>to meet the same standards of performance and behavior as other employees</a:t>
            </a:r>
            <a:r>
              <a:rPr lang="en-US" dirty="0" smtClean="0"/>
              <a:t>.</a:t>
            </a:r>
          </a:p>
          <a:p>
            <a:pPr marL="0" indent="0">
              <a:buNone/>
            </a:pPr>
            <a:endParaRPr lang="en-US" altLang="en-US" sz="2800" dirty="0"/>
          </a:p>
          <a:p>
            <a:pPr marL="0" indent="0">
              <a:buNone/>
            </a:pPr>
            <a:r>
              <a:rPr lang="en-US" altLang="en-US" sz="2800" dirty="0" smtClean="0"/>
              <a:t>Poor </a:t>
            </a:r>
            <a:r>
              <a:rPr lang="en-US" altLang="en-US" sz="2800" dirty="0"/>
              <a:t>job performance or unsatisfactory behavior </a:t>
            </a:r>
            <a:r>
              <a:rPr lang="en-US" altLang="en-US" sz="2800" dirty="0" smtClean="0"/>
              <a:t>such </a:t>
            </a:r>
            <a:r>
              <a:rPr lang="en-US" altLang="en-US" sz="2800" dirty="0"/>
              <a:t>as absenteeism, tardiness, insubordination, or on-the-job </a:t>
            </a:r>
            <a:r>
              <a:rPr lang="en-US" altLang="en-US" sz="2800" dirty="0" smtClean="0"/>
              <a:t>accidents </a:t>
            </a:r>
            <a:r>
              <a:rPr lang="en-US" altLang="en-US" sz="2800" dirty="0"/>
              <a:t>related to an employee’s alcoholism or illegal use of drugs need not be tolerated if similar performance or conduct would not be acceptable for other employees.</a:t>
            </a:r>
            <a:endParaRPr lang="en-US" altLang="en-US" sz="2800"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1231228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dirty="0"/>
              <a:t>ADA specifically permits employers to prohibit the use of alcohol or the illegal use of drugs in the workplace</a:t>
            </a:r>
            <a:r>
              <a:rPr lang="en-US" dirty="0" smtClean="0"/>
              <a:t>. Consequently</a:t>
            </a:r>
            <a:r>
              <a:rPr lang="en-US" dirty="0"/>
              <a:t>, an employee who violates such policies, even if the conduct stems from alcoholism or drug addiction, may face the same discipline as any other employee. The ADA also permits employers to require that employees not be under the influence of alcohol or the illegal use of drugs in the workplace.</a:t>
            </a:r>
            <a:endParaRPr lang="en-US" dirty="0" smtClean="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4185466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1752600" cy="792162"/>
          </a:xfrm>
        </p:spPr>
        <p:txBody>
          <a:bodyPr/>
          <a:lstStyle/>
          <a:p>
            <a:endParaRPr lang="en-US" dirty="0"/>
          </a:p>
        </p:txBody>
      </p:sp>
      <p:sp>
        <p:nvSpPr>
          <p:cNvPr id="3" name="Content Placeholder 2"/>
          <p:cNvSpPr>
            <a:spLocks noGrp="1"/>
          </p:cNvSpPr>
          <p:nvPr>
            <p:ph idx="1"/>
          </p:nvPr>
        </p:nvSpPr>
        <p:spPr>
          <a:xfrm>
            <a:off x="457200" y="533400"/>
            <a:ext cx="8229600" cy="2209801"/>
          </a:xfrm>
        </p:spPr>
        <p:txBody>
          <a:bodyPr>
            <a:normAutofit fontScale="25000" lnSpcReduction="20000"/>
          </a:bodyPr>
          <a:lstStyle/>
          <a:p>
            <a:pPr marL="0" indent="0" algn="ctr">
              <a:buNone/>
            </a:pPr>
            <a:r>
              <a:rPr lang="en-US" sz="16000" b="1" dirty="0"/>
              <a:t>ADA: Legal/Illegal Drug Use in the Workplace</a:t>
            </a:r>
            <a:endParaRPr lang="en-US" sz="16000" dirty="0"/>
          </a:p>
          <a:p>
            <a:pPr marL="0" indent="0" algn="ctr">
              <a:buNone/>
            </a:pPr>
            <a:r>
              <a:rPr lang="en-US" sz="16000" dirty="0" smtClean="0"/>
              <a:t>Cabarrus Regional SHRM</a:t>
            </a:r>
            <a:endParaRPr lang="en-US" sz="16000" dirty="0" smtClean="0"/>
          </a:p>
          <a:p>
            <a:pPr marL="0" indent="0" algn="ctr">
              <a:buNone/>
            </a:pPr>
            <a:r>
              <a:rPr lang="en-US" sz="16000" dirty="0" smtClean="0"/>
              <a:t>Feb</a:t>
            </a:r>
            <a:r>
              <a:rPr lang="en-US" sz="16000" dirty="0" smtClean="0"/>
              <a:t>. </a:t>
            </a:r>
            <a:r>
              <a:rPr lang="en-US" sz="16000" dirty="0" smtClean="0"/>
              <a:t>12</a:t>
            </a:r>
            <a:r>
              <a:rPr lang="en-US" sz="16000" dirty="0" smtClean="0"/>
              <a:t>, 2019</a:t>
            </a:r>
          </a:p>
          <a:p>
            <a:pPr marL="0" indent="0" algn="ctr">
              <a:buNone/>
            </a:pPr>
            <a:endParaRPr lang="en-US" sz="16000" dirty="0"/>
          </a:p>
          <a:p>
            <a:pPr marL="0" indent="0" algn="ctr">
              <a:buNone/>
            </a:pPr>
            <a:r>
              <a:rPr lang="en-US" sz="16000" dirty="0" smtClean="0"/>
              <a:t>Jeremy Stephenson, Esq.</a:t>
            </a:r>
          </a:p>
          <a:p>
            <a:pPr marL="0" indent="0" algn="ctr">
              <a:buNone/>
            </a:pPr>
            <a:r>
              <a:rPr lang="en-US" sz="14400" dirty="0" smtClean="0"/>
              <a:t>Pope Aylward Sweeney &amp; Stephenson, LLP</a:t>
            </a:r>
          </a:p>
          <a:p>
            <a:pPr marL="0" indent="0" algn="ctr">
              <a:buNone/>
            </a:pPr>
            <a:r>
              <a:rPr lang="en-US" sz="14400" dirty="0" smtClean="0">
                <a:hlinkClick r:id="rId2"/>
              </a:rPr>
              <a:t>jstephenson@passlawyers.com</a:t>
            </a:r>
            <a:endParaRPr lang="en-US" sz="14400" dirty="0" smtClean="0"/>
          </a:p>
          <a:p>
            <a:pPr marL="0" indent="0" algn="ctr">
              <a:buNone/>
            </a:pPr>
            <a:r>
              <a:rPr lang="en-US" sz="14400" dirty="0" smtClean="0"/>
              <a:t>(704) 574-3492</a:t>
            </a:r>
            <a:endParaRPr lang="en-US" sz="14400" dirty="0" smtClean="0"/>
          </a:p>
          <a:p>
            <a:pPr marL="0" indent="0" algn="ctr">
              <a:buNone/>
            </a:pPr>
            <a:endParaRPr lang="en-US" sz="14400" dirty="0" smtClean="0"/>
          </a:p>
          <a:p>
            <a:pPr marL="0" indent="0" algn="ctr">
              <a:buNone/>
            </a:pPr>
            <a:endParaRPr lang="en-US" sz="14400" dirty="0" smtClean="0"/>
          </a:p>
          <a:p>
            <a:pPr marL="0" indent="0" algn="ctr">
              <a:buNone/>
            </a:pPr>
            <a:endParaRPr lang="en-US" sz="4400" dirty="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2424731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dirty="0"/>
              <a:t>ADA specifically permits employers to prohibit the use of alcohol or the illegal use of drugs in the workplace</a:t>
            </a:r>
            <a:r>
              <a:rPr lang="en-US" dirty="0" smtClean="0"/>
              <a:t>. Consequently</a:t>
            </a:r>
            <a:r>
              <a:rPr lang="en-US" dirty="0"/>
              <a:t>, an employee who violates such policies, even if the conduct stems from alcoholism or drug addiction, may face the same discipline as any other employee. The ADA also permits employers to require that employees not be under the influence of alcohol or the illegal use of drugs in the workplace.</a:t>
            </a:r>
            <a:endParaRPr lang="en-US" dirty="0" smtClean="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3566160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Employee mentions alcoholism, or requests accommodation, for the first time in response to discipline?</a:t>
            </a:r>
          </a:p>
          <a:p>
            <a:pPr marL="0" indent="0">
              <a:buNone/>
            </a:pPr>
            <a:endParaRPr lang="en-US" dirty="0"/>
          </a:p>
          <a:p>
            <a:pPr marL="0" indent="0">
              <a:buNone/>
            </a:pPr>
            <a:r>
              <a:rPr lang="en-US" dirty="0" smtClean="0"/>
              <a:t>No protection for current drug/alcohol use. No reasonable accommodation.</a:t>
            </a:r>
          </a:p>
          <a:p>
            <a:pPr marL="0" indent="0">
              <a:buNone/>
            </a:pPr>
            <a:endParaRPr lang="en-US" dirty="0"/>
          </a:p>
          <a:p>
            <a:pPr marL="0" indent="0">
              <a:buNone/>
            </a:pPr>
            <a:r>
              <a:rPr lang="en-US" dirty="0" smtClean="0"/>
              <a:t>But…</a:t>
            </a:r>
            <a:endParaRPr lang="en-US" dirty="0" smtClean="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3925862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Employee whose poor performance is due to alcoholism may be entitled to reasonable accommodation, separate and apart from discipline (assuming discipline is not termination).  </a:t>
            </a:r>
          </a:p>
          <a:p>
            <a:pPr marL="0" indent="0">
              <a:buNone/>
            </a:pPr>
            <a:endParaRPr lang="en-US" dirty="0"/>
          </a:p>
          <a:p>
            <a:pPr marL="0" indent="0">
              <a:buNone/>
            </a:pPr>
            <a:r>
              <a:rPr lang="en-US" dirty="0" smtClean="0"/>
              <a:t>Interactive dialog!  </a:t>
            </a:r>
            <a:endParaRPr lang="en-US" dirty="0" smtClean="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39943362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“Last Chance Agreements” requiring employee to remain sober in exchange for keeping job.</a:t>
            </a:r>
            <a:endParaRPr lang="en-US" dirty="0" smtClean="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1814825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NC Controlled Substance Examination Regulation Act, NCGS § 95-230, et seq.</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North Carolina statute and regulations with detailed requirements for HOW drug testing must occur.</a:t>
            </a:r>
          </a:p>
          <a:p>
            <a:pPr marL="0" indent="0">
              <a:buNone/>
            </a:pPr>
            <a:endParaRPr lang="en-US" dirty="0" smtClean="0"/>
          </a:p>
          <a:p>
            <a:pPr marL="0" indent="0">
              <a:buNone/>
            </a:pPr>
            <a:r>
              <a:rPr lang="en-US" dirty="0">
                <a:hlinkClick r:id="rId2"/>
              </a:rPr>
              <a:t>https://</a:t>
            </a:r>
            <a:r>
              <a:rPr lang="en-US" dirty="0" smtClean="0">
                <a:hlinkClick r:id="rId2"/>
              </a:rPr>
              <a:t>www.labor.nc.gov/workplace-rights/drug-testing</a:t>
            </a:r>
            <a:endParaRPr lang="en-US" dirty="0" smtClean="0"/>
          </a:p>
          <a:p>
            <a:pPr marL="0" indent="0">
              <a:buNone/>
            </a:pPr>
            <a:endParaRPr lang="en-US" dirty="0"/>
          </a:p>
          <a:p>
            <a:pPr marL="0" indent="0">
              <a:buNone/>
            </a:pPr>
            <a:r>
              <a:rPr lang="en-US" dirty="0" smtClean="0"/>
              <a:t>Don’t do your own testing!  </a:t>
            </a:r>
            <a:endParaRPr lang="en-US" dirty="0" smtClean="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4157216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in Workplace: ADA</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9600" dirty="0" smtClean="0"/>
          </a:p>
          <a:p>
            <a:pPr marL="0" indent="0" algn="ctr">
              <a:buNone/>
            </a:pPr>
            <a:r>
              <a:rPr lang="en-US" sz="9600" dirty="0" smtClean="0"/>
              <a:t>QUESTIONS?</a:t>
            </a:r>
            <a:endParaRPr lang="en-US" sz="9600" dirty="0"/>
          </a:p>
        </p:txBody>
      </p:sp>
      <p:sp>
        <p:nvSpPr>
          <p:cNvPr id="4" name="Footer Placeholder 3"/>
          <p:cNvSpPr>
            <a:spLocks noGrp="1"/>
          </p:cNvSpPr>
          <p:nvPr>
            <p:ph type="ftr" sz="quarter" idx="11"/>
          </p:nvPr>
        </p:nvSpPr>
        <p:spPr/>
        <p:txBody>
          <a:bodyPr/>
          <a:lstStyle/>
          <a:p>
            <a:r>
              <a:rPr lang="en-US" smtClean="0"/>
              <a:t>Jeremy Stephenson Pope Aylward Sweeney Stephenson LLP</a:t>
            </a:r>
            <a:endParaRPr lang="en-US"/>
          </a:p>
        </p:txBody>
      </p:sp>
    </p:spTree>
    <p:extLst>
      <p:ext uri="{BB962C8B-B14F-4D97-AF65-F5344CB8AC3E}">
        <p14:creationId xmlns:p14="http://schemas.microsoft.com/office/powerpoint/2010/main" val="2402663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Jeremy Stephenson</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295400"/>
            <a:ext cx="1402202" cy="1530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US" smtClean="0"/>
              <a:t>Jeremy Stephenson Pope Aylward Sweeney Stephenson LLP</a:t>
            </a:r>
            <a:endParaRPr lang="en-US"/>
          </a:p>
        </p:txBody>
      </p:sp>
      <p:sp>
        <p:nvSpPr>
          <p:cNvPr id="5" name="Rectangle 4"/>
          <p:cNvSpPr/>
          <p:nvPr/>
        </p:nvSpPr>
        <p:spPr>
          <a:xfrm>
            <a:off x="2133600" y="1295400"/>
            <a:ext cx="4572000" cy="2308324"/>
          </a:xfrm>
          <a:prstGeom prst="rect">
            <a:avLst/>
          </a:prstGeom>
        </p:spPr>
        <p:txBody>
          <a:bodyPr>
            <a:spAutoFit/>
          </a:bodyPr>
          <a:lstStyle/>
          <a:p>
            <a:r>
              <a:rPr lang="en-US" dirty="0" smtClean="0"/>
              <a:t>Jeremy Stephenson, Esq.</a:t>
            </a:r>
          </a:p>
          <a:p>
            <a:r>
              <a:rPr lang="en-US" dirty="0" smtClean="0"/>
              <a:t>Partner</a:t>
            </a:r>
          </a:p>
          <a:p>
            <a:r>
              <a:rPr lang="en-US" dirty="0" smtClean="0"/>
              <a:t>Pope Aylward Sweeney &amp; Stephenson, LLP</a:t>
            </a:r>
          </a:p>
          <a:p>
            <a:r>
              <a:rPr lang="en-US" dirty="0" smtClean="0"/>
              <a:t>Charlotte, NC</a:t>
            </a:r>
          </a:p>
          <a:p>
            <a:r>
              <a:rPr lang="en-US" dirty="0" smtClean="0"/>
              <a:t>Direct: (704) 414-7301</a:t>
            </a:r>
          </a:p>
          <a:p>
            <a:r>
              <a:rPr lang="en-US" dirty="0" smtClean="0"/>
              <a:t>Mobile (704) 5743492</a:t>
            </a:r>
          </a:p>
          <a:p>
            <a:r>
              <a:rPr lang="en-US" dirty="0" smtClean="0">
                <a:hlinkClick r:id="rId3"/>
              </a:rPr>
              <a:t>jstephenson@passlawyers.com</a:t>
            </a:r>
            <a:endParaRPr lang="en-US" dirty="0" smtClean="0"/>
          </a:p>
          <a:p>
            <a:endParaRPr lang="en-US" dirty="0"/>
          </a:p>
        </p:txBody>
      </p:sp>
      <p:sp>
        <p:nvSpPr>
          <p:cNvPr id="6" name="Rectangle 5"/>
          <p:cNvSpPr/>
          <p:nvPr/>
        </p:nvSpPr>
        <p:spPr>
          <a:xfrm>
            <a:off x="762000" y="3290501"/>
            <a:ext cx="7391400" cy="2308324"/>
          </a:xfrm>
          <a:prstGeom prst="rect">
            <a:avLst/>
          </a:prstGeom>
        </p:spPr>
        <p:txBody>
          <a:bodyPr wrap="square">
            <a:spAutoFit/>
          </a:bodyPr>
          <a:lstStyle/>
          <a:p>
            <a:r>
              <a:rPr lang="en-US" dirty="0" smtClean="0"/>
              <a:t>NCSHRM 2014-2018 Gov’t Affairs Director</a:t>
            </a:r>
          </a:p>
          <a:p>
            <a:r>
              <a:rPr lang="en-US" dirty="0" smtClean="0"/>
              <a:t>CASHRM President, 2011-2012</a:t>
            </a:r>
          </a:p>
          <a:p>
            <a:endParaRPr lang="en-US" dirty="0" smtClean="0"/>
          </a:p>
          <a:p>
            <a:r>
              <a:rPr lang="en-US" dirty="0" smtClean="0"/>
              <a:t>Provides ongoing counseling and appears in Court for management clients in employment matters.  </a:t>
            </a:r>
          </a:p>
          <a:p>
            <a:endParaRPr lang="en-US" dirty="0" smtClean="0"/>
          </a:p>
          <a:p>
            <a:r>
              <a:rPr lang="en-US" dirty="0" smtClean="0"/>
              <a:t>Significant jury trial experience.  Frequent speaker and author on Employment Law.</a:t>
            </a:r>
            <a:endParaRPr lang="en-US" dirty="0"/>
          </a:p>
        </p:txBody>
      </p:sp>
    </p:spTree>
    <p:extLst>
      <p:ext uri="{BB962C8B-B14F-4D97-AF65-F5344CB8AC3E}">
        <p14:creationId xmlns:p14="http://schemas.microsoft.com/office/powerpoint/2010/main" val="1336893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USE STATS</a:t>
            </a:r>
            <a:endParaRPr lang="en-US" dirty="0"/>
          </a:p>
        </p:txBody>
      </p:sp>
      <p:sp>
        <p:nvSpPr>
          <p:cNvPr id="3" name="Content Placeholder 2"/>
          <p:cNvSpPr>
            <a:spLocks noGrp="1"/>
          </p:cNvSpPr>
          <p:nvPr>
            <p:ph idx="1"/>
          </p:nvPr>
        </p:nvSpPr>
        <p:spPr/>
        <p:txBody>
          <a:bodyPr>
            <a:normAutofit/>
          </a:bodyPr>
          <a:lstStyle/>
          <a:p>
            <a:r>
              <a:rPr lang="en-US" dirty="0" smtClean="0"/>
              <a:t>Currently, 33 states legalized medical marijuana, and 10 legalized recreational use;</a:t>
            </a:r>
          </a:p>
          <a:p>
            <a:r>
              <a:rPr lang="en-US" dirty="0"/>
              <a:t>For the first time, Americans' odds of dying from an accidental opioid overdose are higher than from a motor vehicle crash, a data analysis found</a:t>
            </a:r>
            <a:r>
              <a:rPr lang="en-US" dirty="0" smtClean="0"/>
              <a:t>.</a:t>
            </a:r>
            <a:endParaRPr lang="en-US" dirty="0" smtClean="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3410536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lstStyle/>
          <a:p>
            <a:r>
              <a:rPr lang="en-US" dirty="0" smtClean="0"/>
              <a:t>Qualified Individual with a Disability</a:t>
            </a:r>
          </a:p>
          <a:p>
            <a:r>
              <a:rPr lang="en-US" dirty="0" smtClean="0"/>
              <a:t>Reasonable Accommodation and Undue Hardship</a:t>
            </a:r>
          </a:p>
          <a:p>
            <a:r>
              <a:rPr lang="en-US" dirty="0" smtClean="0"/>
              <a:t>Medical Examinations</a:t>
            </a:r>
          </a:p>
          <a:p>
            <a:r>
              <a:rPr lang="en-US" dirty="0" smtClean="0"/>
              <a:t>Prohibited Discrimination &amp; Retaliation</a:t>
            </a:r>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2387093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normAutofit/>
          </a:bodyPr>
          <a:lstStyle/>
          <a:p>
            <a:r>
              <a:rPr lang="en-US" dirty="0" smtClean="0"/>
              <a:t>15 employees – almost all companies</a:t>
            </a:r>
          </a:p>
          <a:p>
            <a:r>
              <a:rPr lang="en-US" dirty="0" smtClean="0"/>
              <a:t>When Does it Apply? </a:t>
            </a:r>
          </a:p>
          <a:p>
            <a:pPr lvl="1"/>
            <a:r>
              <a:rPr lang="en-US" dirty="0" smtClean="0"/>
              <a:t>No waiting period, unlike FMLA.</a:t>
            </a:r>
          </a:p>
          <a:p>
            <a:pPr lvl="1"/>
            <a:r>
              <a:rPr lang="en-US" dirty="0" smtClean="0"/>
              <a:t>From job application procedures, to discharge of employees, and everything in between. </a:t>
            </a:r>
          </a:p>
          <a:p>
            <a:pPr lvl="1"/>
            <a:endParaRPr lang="en-US" dirty="0" smtClean="0"/>
          </a:p>
          <a:p>
            <a:pPr marL="0" indent="0">
              <a:buNone/>
            </a:pPr>
            <a:r>
              <a:rPr lang="en-US" dirty="0" smtClean="0"/>
              <a:t>42 U.S.C. § 12112 (a). </a:t>
            </a:r>
          </a:p>
          <a:p>
            <a:endParaRPr lang="en-US" dirty="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3369971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normAutofit/>
          </a:bodyPr>
          <a:lstStyle/>
          <a:p>
            <a:r>
              <a:rPr lang="en-US" dirty="0" smtClean="0"/>
              <a:t>“Qualified Individual” …</a:t>
            </a:r>
          </a:p>
          <a:p>
            <a:r>
              <a:rPr lang="en-US" dirty="0" smtClean="0"/>
              <a:t>Must possess appropriate educational background, employment experience, skills, licenses, etc.</a:t>
            </a:r>
          </a:p>
          <a:p>
            <a:r>
              <a:rPr lang="en-US" dirty="0" smtClean="0"/>
              <a:t>Must be able to perform essential functions of the position held or desired, with or without reasonable accommodation.</a:t>
            </a:r>
          </a:p>
          <a:p>
            <a:pPr marL="0" indent="0">
              <a:buNone/>
            </a:pPr>
            <a:r>
              <a:rPr lang="en-US" dirty="0" smtClean="0"/>
              <a:t>42 U.S.C. § 1211 (8)</a:t>
            </a:r>
          </a:p>
          <a:p>
            <a:endParaRPr lang="en-US" dirty="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3295511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“Disability” means…</a:t>
            </a:r>
          </a:p>
          <a:p>
            <a:r>
              <a:rPr lang="en-US" dirty="0" smtClean="0"/>
              <a:t>Physical or mental impairment that substantially limits one or more major life functions of such individual;</a:t>
            </a:r>
          </a:p>
          <a:p>
            <a:pPr marL="0" indent="0">
              <a:buNone/>
            </a:pPr>
            <a:r>
              <a:rPr lang="en-US" dirty="0" smtClean="0"/>
              <a:t>•   A record of such impairment; </a:t>
            </a:r>
          </a:p>
          <a:p>
            <a:pPr marL="0" indent="0">
              <a:spcBef>
                <a:spcPts val="0"/>
              </a:spcBef>
              <a:buNone/>
            </a:pPr>
            <a:r>
              <a:rPr lang="en-US" dirty="0" smtClean="0"/>
              <a:t>•   Being regarded as having such an impairment</a:t>
            </a:r>
          </a:p>
          <a:p>
            <a:pPr marL="0" indent="0">
              <a:spcBef>
                <a:spcPts val="0"/>
              </a:spcBef>
              <a:buNone/>
            </a:pPr>
            <a:endParaRPr lang="en-US" dirty="0" smtClean="0"/>
          </a:p>
          <a:p>
            <a:pPr marL="0" indent="0">
              <a:buNone/>
            </a:pPr>
            <a:r>
              <a:rPr lang="en-US" dirty="0" smtClean="0"/>
              <a:t>42 U.S.C. § 12102</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1062177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lstStyle/>
          <a:p>
            <a:pPr marL="609600" indent="-609600">
              <a:lnSpc>
                <a:spcPct val="100000"/>
              </a:lnSpc>
              <a:spcBef>
                <a:spcPts val="1200"/>
              </a:spcBef>
              <a:spcAft>
                <a:spcPts val="1200"/>
              </a:spcAft>
              <a:buFontTx/>
              <a:buNone/>
            </a:pPr>
            <a:r>
              <a:rPr lang="en-US" altLang="en-US" dirty="0" smtClean="0">
                <a:solidFill>
                  <a:schemeClr val="tx1"/>
                </a:solidFill>
                <a:cs typeface="Arial" panose="020B0604020202020204" pitchFamily="34" charset="0"/>
              </a:rPr>
              <a:t>•</a:t>
            </a:r>
            <a:r>
              <a:rPr lang="en-US" altLang="en-US" dirty="0" smtClean="0">
                <a:solidFill>
                  <a:schemeClr val="tx1"/>
                </a:solidFill>
              </a:rPr>
              <a:t>    Any physiological disorder or condition, cosmetic disfigurement or anatomical loss, affecting one or more of the body’s systems; or </a:t>
            </a:r>
          </a:p>
          <a:p>
            <a:pPr marL="609600" indent="-609600">
              <a:lnSpc>
                <a:spcPct val="100000"/>
              </a:lnSpc>
              <a:spcBef>
                <a:spcPts val="1200"/>
              </a:spcBef>
              <a:spcAft>
                <a:spcPts val="1200"/>
              </a:spcAft>
              <a:buFontTx/>
              <a:buNone/>
            </a:pPr>
            <a:endParaRPr lang="en-US" altLang="en-US" sz="1000" dirty="0" smtClean="0">
              <a:solidFill>
                <a:schemeClr val="tx1"/>
              </a:solidFill>
            </a:endParaRPr>
          </a:p>
          <a:p>
            <a:pPr marL="609600" indent="-609600">
              <a:lnSpc>
                <a:spcPct val="100000"/>
              </a:lnSpc>
              <a:spcBef>
                <a:spcPts val="1200"/>
              </a:spcBef>
              <a:spcAft>
                <a:spcPts val="1200"/>
              </a:spcAft>
              <a:buFont typeface="Wingdings" panose="05000000000000000000" pitchFamily="2" charset="2"/>
              <a:buNone/>
            </a:pPr>
            <a:r>
              <a:rPr lang="en-US" altLang="en-US" dirty="0" smtClean="0">
                <a:solidFill>
                  <a:schemeClr val="tx1"/>
                </a:solidFill>
                <a:cs typeface="Arial" panose="020B0604020202020204" pitchFamily="34" charset="0"/>
              </a:rPr>
              <a:t>  •</a:t>
            </a:r>
            <a:r>
              <a:rPr lang="en-US" altLang="en-US" dirty="0" smtClean="0">
                <a:solidFill>
                  <a:schemeClr val="tx1"/>
                </a:solidFill>
              </a:rPr>
              <a:t>    Any mental or psychological disorder, such as mental retardation, emotional or mental illness, or learning disability. </a:t>
            </a:r>
            <a:endParaRPr lang="en-US" dirty="0" smtClean="0">
              <a:solidFill>
                <a:schemeClr val="tx1"/>
              </a:solidFill>
            </a:endParaRP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3895659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a:t>
            </a:r>
            <a:endParaRPr lang="en-US" dirty="0"/>
          </a:p>
        </p:txBody>
      </p:sp>
      <p:sp>
        <p:nvSpPr>
          <p:cNvPr id="3" name="Content Placeholder 2"/>
          <p:cNvSpPr>
            <a:spLocks noGrp="1"/>
          </p:cNvSpPr>
          <p:nvPr>
            <p:ph idx="1"/>
          </p:nvPr>
        </p:nvSpPr>
        <p:spPr/>
        <p:txBody>
          <a:bodyPr>
            <a:normAutofit fontScale="92500" lnSpcReduction="20000"/>
          </a:bodyPr>
          <a:lstStyle/>
          <a:p>
            <a:pPr>
              <a:lnSpc>
                <a:spcPct val="100000"/>
              </a:lnSpc>
              <a:spcBef>
                <a:spcPts val="1200"/>
              </a:spcBef>
              <a:spcAft>
                <a:spcPts val="1200"/>
              </a:spcAft>
              <a:buFont typeface="Wingdings" panose="05000000000000000000" pitchFamily="2" charset="2"/>
              <a:buNone/>
            </a:pPr>
            <a:r>
              <a:rPr lang="en-US" altLang="en-US" sz="3600" b="1" dirty="0"/>
              <a:t>Major Life Activity</a:t>
            </a:r>
          </a:p>
          <a:p>
            <a:pPr>
              <a:lnSpc>
                <a:spcPct val="100000"/>
              </a:lnSpc>
              <a:spcBef>
                <a:spcPts val="1200"/>
              </a:spcBef>
              <a:spcAft>
                <a:spcPts val="1200"/>
              </a:spcAft>
              <a:buFont typeface="Wingdings" panose="05000000000000000000" pitchFamily="2" charset="2"/>
              <a:buNone/>
            </a:pPr>
            <a:r>
              <a:rPr lang="en-US" altLang="en-US" sz="2800" dirty="0"/>
              <a:t>   </a:t>
            </a:r>
            <a:r>
              <a:rPr lang="en-US" altLang="en-US" sz="2800" dirty="0">
                <a:cs typeface="Arial" panose="020B0604020202020204" pitchFamily="34" charset="0"/>
              </a:rPr>
              <a:t>•  </a:t>
            </a:r>
            <a:r>
              <a:rPr lang="en-US" altLang="en-US" sz="2800" dirty="0"/>
              <a:t>Caring for oneself                       </a:t>
            </a:r>
            <a:r>
              <a:rPr lang="en-US" altLang="en-US" sz="2800" dirty="0">
                <a:cs typeface="Arial" panose="020B0604020202020204" pitchFamily="34" charset="0"/>
              </a:rPr>
              <a:t>•</a:t>
            </a:r>
            <a:r>
              <a:rPr lang="en-US" altLang="en-US" sz="2800" dirty="0"/>
              <a:t> Speaking</a:t>
            </a:r>
          </a:p>
          <a:p>
            <a:pPr>
              <a:lnSpc>
                <a:spcPct val="100000"/>
              </a:lnSpc>
              <a:spcBef>
                <a:spcPts val="1200"/>
              </a:spcBef>
              <a:spcAft>
                <a:spcPts val="1200"/>
              </a:spcAft>
              <a:buFont typeface="Wingdings" panose="05000000000000000000" pitchFamily="2" charset="2"/>
              <a:buNone/>
            </a:pPr>
            <a:r>
              <a:rPr lang="en-US" altLang="en-US" sz="2800" dirty="0">
                <a:cs typeface="Arial" panose="020B0604020202020204" pitchFamily="34" charset="0"/>
              </a:rPr>
              <a:t>   •  </a:t>
            </a:r>
            <a:r>
              <a:rPr lang="en-US" altLang="en-US" sz="2800" dirty="0"/>
              <a:t>Feeding                                       </a:t>
            </a:r>
            <a:r>
              <a:rPr lang="en-US" altLang="en-US" sz="2800" dirty="0">
                <a:cs typeface="Arial" panose="020B0604020202020204" pitchFamily="34" charset="0"/>
              </a:rPr>
              <a:t>•</a:t>
            </a:r>
            <a:r>
              <a:rPr lang="en-US" altLang="en-US" sz="2800" dirty="0"/>
              <a:t> Breathing</a:t>
            </a:r>
          </a:p>
          <a:p>
            <a:pPr>
              <a:lnSpc>
                <a:spcPct val="100000"/>
              </a:lnSpc>
              <a:spcBef>
                <a:spcPts val="1200"/>
              </a:spcBef>
              <a:spcAft>
                <a:spcPts val="1200"/>
              </a:spcAft>
              <a:buFont typeface="Wingdings" panose="05000000000000000000" pitchFamily="2" charset="2"/>
              <a:buNone/>
            </a:pPr>
            <a:r>
              <a:rPr lang="en-US" altLang="en-US" sz="2800" dirty="0"/>
              <a:t>   </a:t>
            </a:r>
            <a:r>
              <a:rPr lang="en-US" altLang="en-US" sz="2800" dirty="0">
                <a:cs typeface="Arial" panose="020B0604020202020204" pitchFamily="34" charset="0"/>
              </a:rPr>
              <a:t>•  </a:t>
            </a:r>
            <a:r>
              <a:rPr lang="en-US" altLang="en-US" sz="2800" dirty="0"/>
              <a:t>Bathing                                        </a:t>
            </a:r>
            <a:r>
              <a:rPr lang="en-US" altLang="en-US" sz="2800" dirty="0">
                <a:cs typeface="Arial" panose="020B0604020202020204" pitchFamily="34" charset="0"/>
              </a:rPr>
              <a:t>•</a:t>
            </a:r>
            <a:r>
              <a:rPr lang="en-US" altLang="en-US" sz="2800" dirty="0"/>
              <a:t> Learning</a:t>
            </a:r>
          </a:p>
          <a:p>
            <a:pPr>
              <a:lnSpc>
                <a:spcPct val="100000"/>
              </a:lnSpc>
              <a:spcBef>
                <a:spcPts val="1200"/>
              </a:spcBef>
              <a:spcAft>
                <a:spcPts val="1200"/>
              </a:spcAft>
              <a:buFont typeface="Wingdings" panose="05000000000000000000" pitchFamily="2" charset="2"/>
              <a:buNone/>
            </a:pPr>
            <a:r>
              <a:rPr lang="en-US" altLang="en-US" sz="2800" dirty="0">
                <a:cs typeface="Arial" panose="020B0604020202020204" pitchFamily="34" charset="0"/>
              </a:rPr>
              <a:t>   •  </a:t>
            </a:r>
            <a:r>
              <a:rPr lang="en-US" altLang="en-US" sz="2800" dirty="0"/>
              <a:t>Dressing                                      </a:t>
            </a:r>
            <a:r>
              <a:rPr lang="en-US" altLang="en-US" sz="2800" dirty="0">
                <a:cs typeface="Arial" panose="020B0604020202020204" pitchFamily="34" charset="0"/>
              </a:rPr>
              <a:t>•</a:t>
            </a:r>
            <a:r>
              <a:rPr lang="en-US" altLang="en-US" sz="2800" dirty="0"/>
              <a:t> Working</a:t>
            </a:r>
          </a:p>
          <a:p>
            <a:pPr>
              <a:lnSpc>
                <a:spcPct val="100000"/>
              </a:lnSpc>
              <a:spcBef>
                <a:spcPts val="1200"/>
              </a:spcBef>
              <a:spcAft>
                <a:spcPts val="1200"/>
              </a:spcAft>
              <a:buFont typeface="Wingdings" panose="05000000000000000000" pitchFamily="2" charset="2"/>
              <a:buNone/>
            </a:pPr>
            <a:r>
              <a:rPr lang="en-US" altLang="en-US" sz="2800" dirty="0"/>
              <a:t>   </a:t>
            </a:r>
            <a:r>
              <a:rPr lang="en-US" altLang="en-US" sz="2800" dirty="0">
                <a:cs typeface="Arial" panose="020B0604020202020204" pitchFamily="34" charset="0"/>
              </a:rPr>
              <a:t>•</a:t>
            </a:r>
            <a:r>
              <a:rPr lang="en-US" altLang="en-US" sz="2800" dirty="0"/>
              <a:t>  Walking                                        </a:t>
            </a:r>
            <a:r>
              <a:rPr lang="en-US" altLang="en-US" sz="2800" dirty="0">
                <a:cs typeface="Arial" panose="020B0604020202020204" pitchFamily="34" charset="0"/>
              </a:rPr>
              <a:t>•</a:t>
            </a:r>
            <a:r>
              <a:rPr lang="en-US" altLang="en-US" sz="2800" dirty="0"/>
              <a:t> Hearing</a:t>
            </a:r>
          </a:p>
          <a:p>
            <a:pPr>
              <a:lnSpc>
                <a:spcPct val="100000"/>
              </a:lnSpc>
              <a:spcBef>
                <a:spcPts val="1200"/>
              </a:spcBef>
              <a:spcAft>
                <a:spcPts val="1200"/>
              </a:spcAft>
              <a:buFont typeface="Wingdings" panose="05000000000000000000" pitchFamily="2" charset="2"/>
              <a:buNone/>
            </a:pPr>
            <a:r>
              <a:rPr lang="en-US" altLang="en-US" sz="2800" dirty="0"/>
              <a:t>   </a:t>
            </a:r>
            <a:r>
              <a:rPr lang="en-US" altLang="en-US" sz="2800" dirty="0">
                <a:cs typeface="Arial" panose="020B0604020202020204" pitchFamily="34" charset="0"/>
              </a:rPr>
              <a:t>•</a:t>
            </a:r>
            <a:r>
              <a:rPr lang="en-US" altLang="en-US" sz="2800" dirty="0"/>
              <a:t>  Seeing</a:t>
            </a:r>
            <a:endParaRPr lang="en-US" sz="2800" dirty="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Jeremy Stephenson </a:t>
            </a:r>
          </a:p>
          <a:p>
            <a:r>
              <a:rPr lang="en-US" dirty="0" smtClean="0"/>
              <a:t>Pope Aylward Sweeney Stephenson LLP</a:t>
            </a:r>
            <a:endParaRPr lang="en-US" dirty="0"/>
          </a:p>
        </p:txBody>
      </p:sp>
    </p:spTree>
    <p:extLst>
      <p:ext uri="{BB962C8B-B14F-4D97-AF65-F5344CB8AC3E}">
        <p14:creationId xmlns:p14="http://schemas.microsoft.com/office/powerpoint/2010/main" val="402465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TotalTime>
  <Words>1300</Words>
  <Application>Microsoft Office PowerPoint</Application>
  <PresentationFormat>On-screen Show (4:3)</PresentationFormat>
  <Paragraphs>185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DRUG USE STATS</vt:lpstr>
      <vt:lpstr>ADA</vt:lpstr>
      <vt:lpstr>ADA</vt:lpstr>
      <vt:lpstr>ADA</vt:lpstr>
      <vt:lpstr>ADA</vt:lpstr>
      <vt:lpstr>ADA</vt:lpstr>
      <vt:lpstr>ADA</vt:lpstr>
      <vt:lpstr>ADA</vt:lpstr>
      <vt:lpstr>ADA</vt:lpstr>
      <vt:lpstr>ADA</vt:lpstr>
      <vt:lpstr>ADA</vt:lpstr>
      <vt:lpstr>ADA</vt:lpstr>
      <vt:lpstr>ADA</vt:lpstr>
      <vt:lpstr>ADA</vt:lpstr>
      <vt:lpstr>ADA</vt:lpstr>
      <vt:lpstr>ADA</vt:lpstr>
      <vt:lpstr>ADA</vt:lpstr>
      <vt:lpstr>ADA</vt:lpstr>
      <vt:lpstr>ADA</vt:lpstr>
      <vt:lpstr>ADA</vt:lpstr>
      <vt:lpstr>ADA</vt:lpstr>
      <vt:lpstr>NC Controlled Substance Examination Regulation Act, NCGS § 95-230, et seq.</vt:lpstr>
      <vt:lpstr>Drugs in Workplace: ADA</vt:lpstr>
      <vt:lpstr>About Jeremy Stephenson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Jeremy A. Stephenson</dc:creator>
  <cp:lastModifiedBy>Jeremy A. Stephenson</cp:lastModifiedBy>
  <cp:revision>15</cp:revision>
  <dcterms:created xsi:type="dcterms:W3CDTF">2018-08-22T14:16:43Z</dcterms:created>
  <dcterms:modified xsi:type="dcterms:W3CDTF">2019-02-10T17:50:35Z</dcterms:modified>
</cp:coreProperties>
</file>